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</p:sldIdLst>
  <p:sldSz cy="5143500" cx="9144000"/>
  <p:notesSz cx="6858000" cy="9144000"/>
  <p:embeddedFontLst>
    <p:embeddedFont>
      <p:font typeface="Raleway"/>
      <p:regular r:id="rId64"/>
      <p:bold r:id="rId65"/>
      <p:italic r:id="rId66"/>
      <p:boldItalic r:id="rId67"/>
    </p:embeddedFont>
    <p:embeddedFont>
      <p:font typeface="Nunito"/>
      <p:regular r:id="rId68"/>
      <p:bold r:id="rId69"/>
      <p:italic r:id="rId70"/>
      <p:boldItalic r:id="rId71"/>
    </p:embeddedFont>
    <p:embeddedFont>
      <p:font typeface="Lato"/>
      <p:regular r:id="rId72"/>
      <p:bold r:id="rId73"/>
      <p:italic r:id="rId74"/>
      <p:boldItalic r:id="rId7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73" Type="http://schemas.openxmlformats.org/officeDocument/2006/relationships/font" Target="fonts/Lato-bold.fntdata"/><Relationship Id="rId72" Type="http://schemas.openxmlformats.org/officeDocument/2006/relationships/font" Target="fonts/Lato-regular.fntdata"/><Relationship Id="rId31" Type="http://schemas.openxmlformats.org/officeDocument/2006/relationships/slide" Target="slides/slide27.xml"/><Relationship Id="rId75" Type="http://schemas.openxmlformats.org/officeDocument/2006/relationships/font" Target="fonts/Lato-boldItalic.fntdata"/><Relationship Id="rId30" Type="http://schemas.openxmlformats.org/officeDocument/2006/relationships/slide" Target="slides/slide26.xml"/><Relationship Id="rId74" Type="http://schemas.openxmlformats.org/officeDocument/2006/relationships/font" Target="fonts/Lato-italic.fntdata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71" Type="http://schemas.openxmlformats.org/officeDocument/2006/relationships/font" Target="fonts/Nunito-boldItalic.fntdata"/><Relationship Id="rId70" Type="http://schemas.openxmlformats.org/officeDocument/2006/relationships/font" Target="fonts/Nunito-italic.fntdata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62" Type="http://schemas.openxmlformats.org/officeDocument/2006/relationships/slide" Target="slides/slide58.xml"/><Relationship Id="rId61" Type="http://schemas.openxmlformats.org/officeDocument/2006/relationships/slide" Target="slides/slide57.xml"/><Relationship Id="rId20" Type="http://schemas.openxmlformats.org/officeDocument/2006/relationships/slide" Target="slides/slide16.xml"/><Relationship Id="rId64" Type="http://schemas.openxmlformats.org/officeDocument/2006/relationships/font" Target="fonts/Raleway-regular.fntdata"/><Relationship Id="rId63" Type="http://schemas.openxmlformats.org/officeDocument/2006/relationships/slide" Target="slides/slide59.xml"/><Relationship Id="rId22" Type="http://schemas.openxmlformats.org/officeDocument/2006/relationships/slide" Target="slides/slide18.xml"/><Relationship Id="rId66" Type="http://schemas.openxmlformats.org/officeDocument/2006/relationships/font" Target="fonts/Raleway-italic.fntdata"/><Relationship Id="rId21" Type="http://schemas.openxmlformats.org/officeDocument/2006/relationships/slide" Target="slides/slide17.xml"/><Relationship Id="rId65" Type="http://schemas.openxmlformats.org/officeDocument/2006/relationships/font" Target="fonts/Raleway-bold.fntdata"/><Relationship Id="rId24" Type="http://schemas.openxmlformats.org/officeDocument/2006/relationships/slide" Target="slides/slide20.xml"/><Relationship Id="rId68" Type="http://schemas.openxmlformats.org/officeDocument/2006/relationships/font" Target="fonts/Nunito-regular.fntdata"/><Relationship Id="rId23" Type="http://schemas.openxmlformats.org/officeDocument/2006/relationships/slide" Target="slides/slide19.xml"/><Relationship Id="rId67" Type="http://schemas.openxmlformats.org/officeDocument/2006/relationships/font" Target="fonts/Raleway-boldItalic.fntdata"/><Relationship Id="rId60" Type="http://schemas.openxmlformats.org/officeDocument/2006/relationships/slide" Target="slides/slide56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69" Type="http://schemas.openxmlformats.org/officeDocument/2006/relationships/font" Target="fonts/Nunito-bold.fntdata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11" Type="http://schemas.openxmlformats.org/officeDocument/2006/relationships/slide" Target="slides/slide7.xml"/><Relationship Id="rId55" Type="http://schemas.openxmlformats.org/officeDocument/2006/relationships/slide" Target="slides/slide51.xml"/><Relationship Id="rId10" Type="http://schemas.openxmlformats.org/officeDocument/2006/relationships/slide" Target="slides/slide6.xml"/><Relationship Id="rId54" Type="http://schemas.openxmlformats.org/officeDocument/2006/relationships/slide" Target="slides/slide50.xml"/><Relationship Id="rId13" Type="http://schemas.openxmlformats.org/officeDocument/2006/relationships/slide" Target="slides/slide9.xml"/><Relationship Id="rId57" Type="http://schemas.openxmlformats.org/officeDocument/2006/relationships/slide" Target="slides/slide53.xml"/><Relationship Id="rId12" Type="http://schemas.openxmlformats.org/officeDocument/2006/relationships/slide" Target="slides/slide8.xml"/><Relationship Id="rId56" Type="http://schemas.openxmlformats.org/officeDocument/2006/relationships/slide" Target="slides/slide52.xml"/><Relationship Id="rId15" Type="http://schemas.openxmlformats.org/officeDocument/2006/relationships/slide" Target="slides/slide11.xml"/><Relationship Id="rId59" Type="http://schemas.openxmlformats.org/officeDocument/2006/relationships/slide" Target="slides/slide55.xml"/><Relationship Id="rId14" Type="http://schemas.openxmlformats.org/officeDocument/2006/relationships/slide" Target="slides/slide10.xml"/><Relationship Id="rId58" Type="http://schemas.openxmlformats.org/officeDocument/2006/relationships/slide" Target="slides/slide5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Shape 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Shape 1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Shape 1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Shape 1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Shape 1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Shape 1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Shape 1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Shape 1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Shape 1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Shape 1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Shape 2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Shape 9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Shape 2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Shape 2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Shape 2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Shape 2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Shape 2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Shape 2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Shape 2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Shape 2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Shape 2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Shape 2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Shape 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Shape 2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Shape 2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Shape 2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Shape 2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hape 28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Shape 2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Shape 2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Shape 29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Shape 29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Shape 29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Shape 3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Shape 30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Shape 3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Shape 11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Shape 3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Shape 3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Shape 3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Shape 3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Shape 3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Shape 33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Shape 33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Shape 34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Shape 34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Shape 34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Shape 34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Shape 35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Shape 35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Shape 35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Shape 3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Shape 36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Shape 36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Shape 1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Shape 36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Shape 3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Shape 37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Shape 37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Shape 37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Shape 3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Shape 38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Shape 3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Shape 38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Shape 3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Shape 39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Shape 3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Shape 39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Shape 4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Shape 40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Shape 40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Shape 40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Shape 41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Shape 41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Shape 41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Shape 1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Shape 12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Shape 13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Shape 1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Shape 11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Shape 1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Shape 1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Shape 14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Nunito"/>
              <a:buNone/>
              <a:defRPr sz="4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" name="Shape 15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"/>
              <a:buNone/>
              <a:defRPr sz="1600">
                <a:latin typeface="Nunito"/>
                <a:ea typeface="Nunito"/>
                <a:cs typeface="Nunito"/>
                <a:sym typeface="Nunito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"/>
              <a:buNone/>
              <a:defRPr sz="1600">
                <a:latin typeface="Nunito"/>
                <a:ea typeface="Nunito"/>
                <a:cs typeface="Nunito"/>
                <a:sym typeface="Nunito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"/>
              <a:buNone/>
              <a:defRPr sz="1600">
                <a:latin typeface="Nunito"/>
                <a:ea typeface="Nunito"/>
                <a:cs typeface="Nunito"/>
                <a:sym typeface="Nunito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"/>
              <a:buNone/>
              <a:defRPr sz="1600">
                <a:latin typeface="Nunito"/>
                <a:ea typeface="Nunito"/>
                <a:cs typeface="Nunito"/>
                <a:sym typeface="Nunito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"/>
              <a:buNone/>
              <a:defRPr sz="1600">
                <a:latin typeface="Nunito"/>
                <a:ea typeface="Nunito"/>
                <a:cs typeface="Nunito"/>
                <a:sym typeface="Nunito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"/>
              <a:buNone/>
              <a:defRPr sz="1600">
                <a:latin typeface="Nunito"/>
                <a:ea typeface="Nunito"/>
                <a:cs typeface="Nunito"/>
                <a:sym typeface="Nunito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"/>
              <a:buNone/>
              <a:defRPr sz="1600">
                <a:latin typeface="Nunito"/>
                <a:ea typeface="Nunito"/>
                <a:cs typeface="Nunito"/>
                <a:sym typeface="Nunito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"/>
              <a:buNone/>
              <a:defRPr sz="1600">
                <a:latin typeface="Nunito"/>
                <a:ea typeface="Nunito"/>
                <a:cs typeface="Nunito"/>
                <a:sym typeface="Nunito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"/>
              <a:buNone/>
              <a:defRPr sz="1600"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16" name="Shape 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Shape 74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Shape 7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Shape 7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Shape 77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Nunito"/>
              <a:buNone/>
              <a:defRPr sz="80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Shape 78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Nunito"/>
              <a:buChar char="●"/>
              <a:defRPr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unito"/>
              <a:buChar char="○"/>
              <a:defRPr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unito"/>
              <a:buChar char="■"/>
              <a:defRPr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unito"/>
              <a:buChar char="●"/>
              <a:defRPr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unito"/>
              <a:buChar char="○"/>
              <a:defRPr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unito"/>
              <a:buChar char="■"/>
              <a:defRPr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unito"/>
              <a:buChar char="●"/>
              <a:defRPr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unito"/>
              <a:buChar char="○"/>
              <a:defRPr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Nunito"/>
              <a:buChar char="■"/>
              <a:defRPr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79" name="Shape 7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Shape 18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Shape 1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Shape 2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Shape 21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Shape 2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Shape 2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Shape 2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Shape 2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Shape 2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Nunito"/>
              <a:buNone/>
              <a:defRPr sz="2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" name="Shape 2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Font typeface="Nunito"/>
              <a:buChar char="●"/>
              <a:defRPr>
                <a:latin typeface="Nunito"/>
                <a:ea typeface="Nunito"/>
                <a:cs typeface="Nunito"/>
                <a:sym typeface="Nunito"/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Font typeface="Nunito"/>
              <a:buChar char="○"/>
              <a:defRPr>
                <a:latin typeface="Nunito"/>
                <a:ea typeface="Nunito"/>
                <a:cs typeface="Nunito"/>
                <a:sym typeface="Nunito"/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Font typeface="Nunito"/>
              <a:buChar char="■"/>
              <a:defRPr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Font typeface="Nunito"/>
              <a:buChar char="●"/>
              <a:defRPr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Font typeface="Nunito"/>
              <a:buChar char="○"/>
              <a:defRPr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Font typeface="Nunito"/>
              <a:buChar char="■"/>
              <a:defRPr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Font typeface="Nunito"/>
              <a:buChar char="●"/>
              <a:defRPr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Font typeface="Nunito"/>
              <a:buChar char="○"/>
              <a:defRPr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Font typeface="Nunito"/>
              <a:buChar char="■"/>
              <a:defRPr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30" name="Shape 3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grpSp>
        <p:nvGrpSpPr>
          <p:cNvPr id="33" name="Shape 3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Shape 3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5" name="Shape 3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  <p:sp>
        <p:nvSpPr>
          <p:cNvPr id="36" name="Shape 3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Nunito"/>
              <a:buNone/>
              <a:defRPr sz="2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Nunito"/>
              <a:buNone/>
              <a:defRPr sz="2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Nunito"/>
              <a:buNone/>
              <a:defRPr sz="2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Nunito"/>
              <a:buNone/>
              <a:defRPr sz="2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Nunito"/>
              <a:buNone/>
              <a:defRPr sz="2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Nunito"/>
              <a:buNone/>
              <a:defRPr sz="2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Nunito"/>
              <a:buNone/>
              <a:defRPr sz="2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Nunito"/>
              <a:buNone/>
              <a:defRPr sz="2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Nunito"/>
              <a:buNone/>
              <a:defRPr sz="2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37" name="Shape 37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Font typeface="Nunito"/>
              <a:buChar char="●"/>
              <a:defRPr>
                <a:latin typeface="Nunito"/>
                <a:ea typeface="Nunito"/>
                <a:cs typeface="Nunito"/>
                <a:sym typeface="Nunito"/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Font typeface="Nunito"/>
              <a:buChar char="○"/>
              <a:defRPr>
                <a:latin typeface="Nunito"/>
                <a:ea typeface="Nunito"/>
                <a:cs typeface="Nunito"/>
                <a:sym typeface="Nunito"/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Font typeface="Nunito"/>
              <a:buChar char="■"/>
              <a:defRPr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Font typeface="Nunito"/>
              <a:buChar char="●"/>
              <a:defRPr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Font typeface="Nunito"/>
              <a:buChar char="○"/>
              <a:defRPr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Font typeface="Nunito"/>
              <a:buChar char="■"/>
              <a:defRPr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Font typeface="Nunito"/>
              <a:buChar char="●"/>
              <a:defRPr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Font typeface="Nunito"/>
              <a:buChar char="○"/>
              <a:defRPr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Font typeface="Nunito"/>
              <a:buChar char="■"/>
              <a:defRPr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38" name="Shape 38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Font typeface="Nunito"/>
              <a:buChar char="●"/>
              <a:defRPr>
                <a:latin typeface="Nunito"/>
                <a:ea typeface="Nunito"/>
                <a:cs typeface="Nunito"/>
                <a:sym typeface="Nunito"/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Font typeface="Nunito"/>
              <a:buChar char="○"/>
              <a:defRPr>
                <a:latin typeface="Nunito"/>
                <a:ea typeface="Nunito"/>
                <a:cs typeface="Nunito"/>
                <a:sym typeface="Nunito"/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Font typeface="Nunito"/>
              <a:buChar char="■"/>
              <a:defRPr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Font typeface="Nunito"/>
              <a:buChar char="●"/>
              <a:defRPr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Font typeface="Nunito"/>
              <a:buChar char="○"/>
              <a:defRPr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Font typeface="Nunito"/>
              <a:buChar char="■"/>
              <a:defRPr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Font typeface="Nunito"/>
              <a:buChar char="●"/>
              <a:defRPr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Font typeface="Nunito"/>
              <a:buChar char="○"/>
              <a:defRPr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Font typeface="Nunito"/>
              <a:buChar char="■"/>
              <a:defRPr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39" name="Shape 3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latin typeface="Nunito"/>
                <a:ea typeface="Nunito"/>
                <a:cs typeface="Nunito"/>
                <a:sym typeface="Nunito"/>
              </a:defRPr>
            </a:lvl1pPr>
            <a:lvl2pPr lvl="1">
              <a:buNone/>
              <a:defRPr>
                <a:latin typeface="Nunito"/>
                <a:ea typeface="Nunito"/>
                <a:cs typeface="Nunito"/>
                <a:sym typeface="Nunito"/>
              </a:defRPr>
            </a:lvl2pPr>
            <a:lvl3pPr lvl="2">
              <a:buNone/>
              <a:defRPr>
                <a:latin typeface="Nunito"/>
                <a:ea typeface="Nunito"/>
                <a:cs typeface="Nunito"/>
                <a:sym typeface="Nunito"/>
              </a:defRPr>
            </a:lvl3pPr>
            <a:lvl4pPr lvl="3">
              <a:buNone/>
              <a:defRPr>
                <a:latin typeface="Nunito"/>
                <a:ea typeface="Nunito"/>
                <a:cs typeface="Nunito"/>
                <a:sym typeface="Nunito"/>
              </a:defRPr>
            </a:lvl4pPr>
            <a:lvl5pPr lvl="4">
              <a:buNone/>
              <a:defRPr>
                <a:latin typeface="Nunito"/>
                <a:ea typeface="Nunito"/>
                <a:cs typeface="Nunito"/>
                <a:sym typeface="Nunito"/>
              </a:defRPr>
            </a:lvl5pPr>
            <a:lvl6pPr lvl="5">
              <a:buNone/>
              <a:defRPr>
                <a:latin typeface="Nunito"/>
                <a:ea typeface="Nunito"/>
                <a:cs typeface="Nunito"/>
                <a:sym typeface="Nunito"/>
              </a:defRPr>
            </a:lvl6pPr>
            <a:lvl7pPr lvl="6">
              <a:buNone/>
              <a:defRPr>
                <a:latin typeface="Nunito"/>
                <a:ea typeface="Nunito"/>
                <a:cs typeface="Nunito"/>
                <a:sym typeface="Nunito"/>
              </a:defRPr>
            </a:lvl7pPr>
            <a:lvl8pPr lvl="7">
              <a:buNone/>
              <a:defRPr>
                <a:latin typeface="Nunito"/>
                <a:ea typeface="Nunito"/>
                <a:cs typeface="Nunito"/>
                <a:sym typeface="Nunito"/>
              </a:defRPr>
            </a:lvl8pPr>
            <a:lvl9pPr lvl="8">
              <a:buNone/>
              <a:defRPr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Shape 4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Shape 4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Shape 4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Shape 4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Nunito"/>
              <a:buNone/>
              <a:defRPr sz="2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Nunito"/>
              <a:buNone/>
              <a:defRPr sz="2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Nunito"/>
              <a:buNone/>
              <a:defRPr sz="2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Nunito"/>
              <a:buNone/>
              <a:defRPr sz="2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Nunito"/>
              <a:buNone/>
              <a:defRPr sz="2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Nunito"/>
              <a:buNone/>
              <a:defRPr sz="2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Nunito"/>
              <a:buNone/>
              <a:defRPr sz="2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Nunito"/>
              <a:buNone/>
              <a:defRPr sz="2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Nunito"/>
              <a:buNone/>
              <a:defRPr sz="2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46" name="Shape 4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Shape 4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Shape 5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Shape 5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Shape 52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Nunito"/>
              <a:buNone/>
              <a:defRPr sz="2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Nunito"/>
              <a:buNone/>
              <a:defRPr sz="2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Nunito"/>
              <a:buNone/>
              <a:defRPr sz="2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Nunito"/>
              <a:buNone/>
              <a:defRPr sz="2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Nunito"/>
              <a:buNone/>
              <a:defRPr sz="2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Nunito"/>
              <a:buNone/>
              <a:defRPr sz="2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Nunito"/>
              <a:buNone/>
              <a:defRPr sz="2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Nunito"/>
              <a:buNone/>
              <a:defRPr sz="2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Nunito"/>
              <a:buNone/>
              <a:defRPr sz="2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53" name="Shape 53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Font typeface="Nunito"/>
              <a:buChar char="●"/>
              <a:defRPr>
                <a:latin typeface="Nunito"/>
                <a:ea typeface="Nunito"/>
                <a:cs typeface="Nunito"/>
                <a:sym typeface="Nunito"/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Font typeface="Nunito"/>
              <a:buChar char="○"/>
              <a:defRPr>
                <a:latin typeface="Nunito"/>
                <a:ea typeface="Nunito"/>
                <a:cs typeface="Nunito"/>
                <a:sym typeface="Nunito"/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Font typeface="Nunito"/>
              <a:buChar char="■"/>
              <a:defRPr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Font typeface="Nunito"/>
              <a:buChar char="●"/>
              <a:defRPr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Font typeface="Nunito"/>
              <a:buChar char="○"/>
              <a:defRPr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Font typeface="Nunito"/>
              <a:buChar char="■"/>
              <a:defRPr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Font typeface="Nunito"/>
              <a:buChar char="●"/>
              <a:defRPr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Font typeface="Nunito"/>
              <a:buChar char="○"/>
              <a:defRPr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Font typeface="Nunito"/>
              <a:buChar char="■"/>
              <a:defRPr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54" name="Shape 5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Shape 56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Shape 5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Shape 5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Shape 59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Nunito"/>
              <a:buNone/>
              <a:defRPr sz="36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Nunito"/>
              <a:buNone/>
              <a:defRPr sz="36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Nunito"/>
              <a:buNone/>
              <a:defRPr sz="36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Nunito"/>
              <a:buNone/>
              <a:defRPr sz="36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Nunito"/>
              <a:buNone/>
              <a:defRPr sz="36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Nunito"/>
              <a:buNone/>
              <a:defRPr sz="36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Nunito"/>
              <a:buNone/>
              <a:defRPr sz="36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Nunito"/>
              <a:buNone/>
              <a:defRPr sz="36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Nunito"/>
              <a:buNone/>
              <a:defRPr sz="36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60" name="Shape 6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Shape 6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Shape 6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Shape 6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Shape 66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Nunito"/>
              <a:buNone/>
              <a:defRPr sz="2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Nunito"/>
              <a:buNone/>
              <a:defRPr sz="2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Nunito"/>
              <a:buNone/>
              <a:defRPr sz="2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Nunito"/>
              <a:buNone/>
              <a:defRPr sz="2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Nunito"/>
              <a:buNone/>
              <a:defRPr sz="2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Nunito"/>
              <a:buNone/>
              <a:defRPr sz="2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Nunito"/>
              <a:buNone/>
              <a:defRPr sz="2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Nunito"/>
              <a:buNone/>
              <a:defRPr sz="2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Nunito"/>
              <a:buNone/>
              <a:defRPr sz="2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67" name="Shape 67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"/>
              <a:buNone/>
              <a:defRPr sz="1600">
                <a:latin typeface="Nunito"/>
                <a:ea typeface="Nunito"/>
                <a:cs typeface="Nunito"/>
                <a:sym typeface="Nunito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"/>
              <a:buNone/>
              <a:defRPr sz="1600">
                <a:latin typeface="Nunito"/>
                <a:ea typeface="Nunito"/>
                <a:cs typeface="Nunito"/>
                <a:sym typeface="Nunito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"/>
              <a:buNone/>
              <a:defRPr sz="1600">
                <a:latin typeface="Nunito"/>
                <a:ea typeface="Nunito"/>
                <a:cs typeface="Nunito"/>
                <a:sym typeface="Nunito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"/>
              <a:buNone/>
              <a:defRPr sz="1600">
                <a:latin typeface="Nunito"/>
                <a:ea typeface="Nunito"/>
                <a:cs typeface="Nunito"/>
                <a:sym typeface="Nunito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"/>
              <a:buNone/>
              <a:defRPr sz="1600">
                <a:latin typeface="Nunito"/>
                <a:ea typeface="Nunito"/>
                <a:cs typeface="Nunito"/>
                <a:sym typeface="Nunito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"/>
              <a:buNone/>
              <a:defRPr sz="1600">
                <a:latin typeface="Nunito"/>
                <a:ea typeface="Nunito"/>
                <a:cs typeface="Nunito"/>
                <a:sym typeface="Nunito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"/>
              <a:buNone/>
              <a:defRPr sz="1600">
                <a:latin typeface="Nunito"/>
                <a:ea typeface="Nunito"/>
                <a:cs typeface="Nunito"/>
                <a:sym typeface="Nunito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"/>
              <a:buNone/>
              <a:defRPr sz="1600">
                <a:latin typeface="Nunito"/>
                <a:ea typeface="Nunito"/>
                <a:cs typeface="Nunito"/>
                <a:sym typeface="Nunito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"/>
              <a:buNone/>
              <a:defRPr sz="1600"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68" name="Shape 68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Font typeface="Nunito"/>
              <a:buChar char="●"/>
              <a:defRPr>
                <a:latin typeface="Nunito"/>
                <a:ea typeface="Nunito"/>
                <a:cs typeface="Nunito"/>
                <a:sym typeface="Nunito"/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Font typeface="Nunito"/>
              <a:buChar char="○"/>
              <a:defRPr>
                <a:latin typeface="Nunito"/>
                <a:ea typeface="Nunito"/>
                <a:cs typeface="Nunito"/>
                <a:sym typeface="Nunito"/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Font typeface="Nunito"/>
              <a:buChar char="■"/>
              <a:defRPr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Font typeface="Nunito"/>
              <a:buChar char="●"/>
              <a:defRPr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Font typeface="Nunito"/>
              <a:buChar char="○"/>
              <a:defRPr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Font typeface="Nunito"/>
              <a:buChar char="■"/>
              <a:defRPr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Font typeface="Nunito"/>
              <a:buChar char="●"/>
              <a:defRPr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Font typeface="Nunito"/>
              <a:buChar char="○"/>
              <a:defRPr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Font typeface="Nunito"/>
              <a:buChar char="■"/>
              <a:defRPr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69" name="Shape 6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Nunito"/>
              <a:buNone/>
              <a:defRPr>
                <a:latin typeface="Nunito"/>
                <a:ea typeface="Nunito"/>
                <a:cs typeface="Nunito"/>
                <a:sym typeface="Nunito"/>
              </a:defRPr>
            </a:lvl1pPr>
          </a:lstStyle>
          <a:p/>
        </p:txBody>
      </p:sp>
      <p:sp>
        <p:nvSpPr>
          <p:cNvPr id="72" name="Shape 7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3.gif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5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gif"/><Relationship Id="rId4" Type="http://schemas.openxmlformats.org/officeDocument/2006/relationships/image" Target="../media/image1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5.gif"/><Relationship Id="rId4" Type="http://schemas.openxmlformats.org/officeDocument/2006/relationships/image" Target="../media/image17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8.png"/><Relationship Id="rId4" Type="http://schemas.openxmlformats.org/officeDocument/2006/relationships/image" Target="../media/image14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6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gif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0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2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7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19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30.png"/><Relationship Id="rId4" Type="http://schemas.openxmlformats.org/officeDocument/2006/relationships/image" Target="../media/image31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28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23.png"/><Relationship Id="rId4" Type="http://schemas.openxmlformats.org/officeDocument/2006/relationships/image" Target="../media/image22.png"/><Relationship Id="rId5" Type="http://schemas.openxmlformats.org/officeDocument/2006/relationships/image" Target="../media/image2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Modern Front-end Development with </a:t>
            </a:r>
            <a:r>
              <a:rPr lang="en-GB">
                <a:solidFill>
                  <a:schemeClr val="dk1"/>
                </a:solidFill>
              </a:rPr>
              <a:t>Vue.JS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87" name="Shape 87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Galih Pratama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Head Front-end Developer at </a:t>
            </a:r>
            <a:endParaRPr sz="1200"/>
          </a:p>
        </p:txBody>
      </p:sp>
      <p:pic>
        <p:nvPicPr>
          <p:cNvPr id="88" name="Shape 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1825" y="3518050"/>
            <a:ext cx="883550" cy="1960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vue js logo" id="89" name="Shape 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71375" y="3275425"/>
            <a:ext cx="2856400" cy="246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Shape 9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56525" y="3405100"/>
            <a:ext cx="1301524" cy="131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/>
          <p:nvPr/>
        </p:nvSpPr>
        <p:spPr>
          <a:xfrm>
            <a:off x="1798050" y="1614150"/>
            <a:ext cx="5547900" cy="191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rPr>
              <a:t>Improve development speed</a:t>
            </a:r>
            <a:endParaRPr b="1" sz="3000">
              <a:solidFill>
                <a:srgbClr val="43434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/>
          <p:nvPr/>
        </p:nvSpPr>
        <p:spPr>
          <a:xfrm>
            <a:off x="1798050" y="1614150"/>
            <a:ext cx="5547900" cy="191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rPr>
              <a:t>Decrease future technical debt</a:t>
            </a:r>
            <a:endParaRPr b="1" sz="3000">
              <a:solidFill>
                <a:srgbClr val="43434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 txBox="1"/>
          <p:nvPr/>
        </p:nvSpPr>
        <p:spPr>
          <a:xfrm>
            <a:off x="1798050" y="1614150"/>
            <a:ext cx="5547900" cy="191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rPr>
              <a:t>Modular</a:t>
            </a:r>
            <a:endParaRPr b="1" sz="3000">
              <a:solidFill>
                <a:srgbClr val="43434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 txBox="1"/>
          <p:nvPr/>
        </p:nvSpPr>
        <p:spPr>
          <a:xfrm>
            <a:off x="1798050" y="1614150"/>
            <a:ext cx="5547900" cy="191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rPr>
              <a:t>Good programming pattern</a:t>
            </a:r>
            <a:endParaRPr b="1" sz="3000">
              <a:solidFill>
                <a:srgbClr val="43434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 txBox="1"/>
          <p:nvPr/>
        </p:nvSpPr>
        <p:spPr>
          <a:xfrm>
            <a:off x="1798050" y="1614150"/>
            <a:ext cx="5547900" cy="191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rPr>
              <a:t>Not over-engineering things</a:t>
            </a:r>
            <a:endParaRPr b="1" sz="3000">
              <a:solidFill>
                <a:srgbClr val="43434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 txBox="1"/>
          <p:nvPr/>
        </p:nvSpPr>
        <p:spPr>
          <a:xfrm>
            <a:off x="1798050" y="1614150"/>
            <a:ext cx="5547900" cy="191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rPr>
              <a:t>Easy</a:t>
            </a:r>
            <a:endParaRPr b="1" sz="3000">
              <a:solidFill>
                <a:srgbClr val="43434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Shape 1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2975" y="152400"/>
            <a:ext cx="725805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Why Vue.JS?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 txBox="1"/>
          <p:nvPr>
            <p:ph idx="1" type="body"/>
          </p:nvPr>
        </p:nvSpPr>
        <p:spPr>
          <a:xfrm>
            <a:off x="664800" y="582600"/>
            <a:ext cx="2162700" cy="45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Learning curve is easy</a:t>
            </a:r>
            <a:endParaRPr/>
          </a:p>
        </p:txBody>
      </p:sp>
      <p:sp>
        <p:nvSpPr>
          <p:cNvPr id="189" name="Shape 189"/>
          <p:cNvSpPr txBox="1"/>
          <p:nvPr>
            <p:ph idx="1" type="body"/>
          </p:nvPr>
        </p:nvSpPr>
        <p:spPr>
          <a:xfrm>
            <a:off x="6323625" y="539500"/>
            <a:ext cx="2162700" cy="45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Hot reload</a:t>
            </a:r>
            <a:endParaRPr/>
          </a:p>
        </p:txBody>
      </p:sp>
      <p:sp>
        <p:nvSpPr>
          <p:cNvPr id="190" name="Shape 190"/>
          <p:cNvSpPr txBox="1"/>
          <p:nvPr>
            <p:ph idx="1" type="body"/>
          </p:nvPr>
        </p:nvSpPr>
        <p:spPr>
          <a:xfrm>
            <a:off x="6323625" y="3426525"/>
            <a:ext cx="2162700" cy="45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Two-way data binding</a:t>
            </a:r>
            <a:endParaRPr/>
          </a:p>
        </p:txBody>
      </p:sp>
      <p:sp>
        <p:nvSpPr>
          <p:cNvPr id="191" name="Shape 191"/>
          <p:cNvSpPr txBox="1"/>
          <p:nvPr>
            <p:ph idx="1" type="body"/>
          </p:nvPr>
        </p:nvSpPr>
        <p:spPr>
          <a:xfrm>
            <a:off x="4889400" y="2919750"/>
            <a:ext cx="2162700" cy="45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Less boilerplate code</a:t>
            </a:r>
            <a:endParaRPr/>
          </a:p>
        </p:txBody>
      </p:sp>
      <p:sp>
        <p:nvSpPr>
          <p:cNvPr id="192" name="Shape 192"/>
          <p:cNvSpPr txBox="1"/>
          <p:nvPr>
            <p:ph idx="1" type="body"/>
          </p:nvPr>
        </p:nvSpPr>
        <p:spPr>
          <a:xfrm>
            <a:off x="1387200" y="3538375"/>
            <a:ext cx="2162700" cy="45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Vuex</a:t>
            </a:r>
            <a:endParaRPr/>
          </a:p>
        </p:txBody>
      </p:sp>
      <p:sp>
        <p:nvSpPr>
          <p:cNvPr id="193" name="Shape 193"/>
          <p:cNvSpPr txBox="1"/>
          <p:nvPr>
            <p:ph idx="1" type="body"/>
          </p:nvPr>
        </p:nvSpPr>
        <p:spPr>
          <a:xfrm>
            <a:off x="6231900" y="1729625"/>
            <a:ext cx="2162700" cy="45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Vue Devtools</a:t>
            </a:r>
            <a:endParaRPr/>
          </a:p>
        </p:txBody>
      </p:sp>
      <p:sp>
        <p:nvSpPr>
          <p:cNvPr id="194" name="Shape 194"/>
          <p:cNvSpPr txBox="1"/>
          <p:nvPr>
            <p:ph idx="1" type="body"/>
          </p:nvPr>
        </p:nvSpPr>
        <p:spPr>
          <a:xfrm>
            <a:off x="6367250" y="4213150"/>
            <a:ext cx="2162700" cy="45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vue-cli</a:t>
            </a:r>
            <a:endParaRPr/>
          </a:p>
        </p:txBody>
      </p:sp>
      <p:sp>
        <p:nvSpPr>
          <p:cNvPr id="195" name="Shape 195"/>
          <p:cNvSpPr txBox="1"/>
          <p:nvPr>
            <p:ph idx="1" type="body"/>
          </p:nvPr>
        </p:nvSpPr>
        <p:spPr>
          <a:xfrm>
            <a:off x="721950" y="2876650"/>
            <a:ext cx="2162700" cy="45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Small file size</a:t>
            </a:r>
            <a:endParaRPr/>
          </a:p>
        </p:txBody>
      </p:sp>
      <p:sp>
        <p:nvSpPr>
          <p:cNvPr id="196" name="Shape 196"/>
          <p:cNvSpPr txBox="1"/>
          <p:nvPr>
            <p:ph idx="1" type="body"/>
          </p:nvPr>
        </p:nvSpPr>
        <p:spPr>
          <a:xfrm>
            <a:off x="4057225" y="2117050"/>
            <a:ext cx="2162700" cy="45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Can used on existing app</a:t>
            </a:r>
            <a:endParaRPr/>
          </a:p>
        </p:txBody>
      </p:sp>
      <p:sp>
        <p:nvSpPr>
          <p:cNvPr id="197" name="Shape 197"/>
          <p:cNvSpPr txBox="1"/>
          <p:nvPr>
            <p:ph idx="1" type="body"/>
          </p:nvPr>
        </p:nvSpPr>
        <p:spPr>
          <a:xfrm>
            <a:off x="3770975" y="3993475"/>
            <a:ext cx="2162700" cy="45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Detailed documentation</a:t>
            </a:r>
            <a:endParaRPr/>
          </a:p>
        </p:txBody>
      </p:sp>
      <p:sp>
        <p:nvSpPr>
          <p:cNvPr id="198" name="Shape 198"/>
          <p:cNvSpPr txBox="1"/>
          <p:nvPr>
            <p:ph idx="1" type="body"/>
          </p:nvPr>
        </p:nvSpPr>
        <p:spPr>
          <a:xfrm>
            <a:off x="4463300" y="1274525"/>
            <a:ext cx="2162700" cy="45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Write HTML like an usual</a:t>
            </a:r>
            <a:endParaRPr/>
          </a:p>
        </p:txBody>
      </p:sp>
      <p:sp>
        <p:nvSpPr>
          <p:cNvPr id="199" name="Shape 199"/>
          <p:cNvSpPr txBox="1"/>
          <p:nvPr>
            <p:ph idx="1" type="body"/>
          </p:nvPr>
        </p:nvSpPr>
        <p:spPr>
          <a:xfrm>
            <a:off x="294825" y="4213150"/>
            <a:ext cx="2162700" cy="45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Reactive</a:t>
            </a:r>
            <a:endParaRPr/>
          </a:p>
        </p:txBody>
      </p:sp>
      <p:sp>
        <p:nvSpPr>
          <p:cNvPr id="200" name="Shape 200"/>
          <p:cNvSpPr txBox="1"/>
          <p:nvPr>
            <p:ph idx="1" type="body"/>
          </p:nvPr>
        </p:nvSpPr>
        <p:spPr>
          <a:xfrm>
            <a:off x="3096700" y="3078875"/>
            <a:ext cx="2162700" cy="45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Fun</a:t>
            </a:r>
            <a:endParaRPr/>
          </a:p>
        </p:txBody>
      </p:sp>
      <p:sp>
        <p:nvSpPr>
          <p:cNvPr id="201" name="Shape 201"/>
          <p:cNvSpPr txBox="1"/>
          <p:nvPr>
            <p:ph idx="1" type="body"/>
          </p:nvPr>
        </p:nvSpPr>
        <p:spPr>
          <a:xfrm>
            <a:off x="212125" y="1729625"/>
            <a:ext cx="2162700" cy="45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Flexible</a:t>
            </a:r>
            <a:endParaRPr/>
          </a:p>
        </p:txBody>
      </p:sp>
      <p:sp>
        <p:nvSpPr>
          <p:cNvPr id="202" name="Shape 202"/>
          <p:cNvSpPr txBox="1"/>
          <p:nvPr>
            <p:ph idx="1" type="body"/>
          </p:nvPr>
        </p:nvSpPr>
        <p:spPr>
          <a:xfrm>
            <a:off x="3420550" y="501675"/>
            <a:ext cx="2162700" cy="45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Simplicity</a:t>
            </a:r>
            <a:endParaRPr/>
          </a:p>
        </p:txBody>
      </p:sp>
      <p:sp>
        <p:nvSpPr>
          <p:cNvPr id="203" name="Shape 203"/>
          <p:cNvSpPr txBox="1"/>
          <p:nvPr>
            <p:ph idx="1" type="body"/>
          </p:nvPr>
        </p:nvSpPr>
        <p:spPr>
          <a:xfrm>
            <a:off x="2046925" y="1814350"/>
            <a:ext cx="2162700" cy="45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Single page apps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0000"/>
        </a:solidFill>
      </p:bgPr>
    </p:bg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Single Page Apps (SPA)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Who are you?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 txBox="1"/>
          <p:nvPr/>
        </p:nvSpPr>
        <p:spPr>
          <a:xfrm>
            <a:off x="1798050" y="1614150"/>
            <a:ext cx="5547900" cy="191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rPr>
              <a:t>Why SPA?</a:t>
            </a:r>
            <a:endParaRPr b="1" sz="3000">
              <a:solidFill>
                <a:srgbClr val="43434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 txBox="1"/>
          <p:nvPr/>
        </p:nvSpPr>
        <p:spPr>
          <a:xfrm>
            <a:off x="1798050" y="1614150"/>
            <a:ext cx="5547900" cy="191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rPr>
              <a:t>App rendered in browser</a:t>
            </a:r>
            <a:endParaRPr b="1" sz="3000">
              <a:solidFill>
                <a:srgbClr val="43434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 txBox="1"/>
          <p:nvPr/>
        </p:nvSpPr>
        <p:spPr>
          <a:xfrm>
            <a:off x="1798050" y="1614150"/>
            <a:ext cx="5547900" cy="191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rPr>
              <a:t>Less server overhead </a:t>
            </a:r>
            <a:endParaRPr b="1" sz="3000">
              <a:solidFill>
                <a:srgbClr val="434343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rPr>
              <a:t>(no need to render anything in server, only serve html/css/js)</a:t>
            </a:r>
            <a:endParaRPr b="1">
              <a:solidFill>
                <a:srgbClr val="43434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 txBox="1"/>
          <p:nvPr/>
        </p:nvSpPr>
        <p:spPr>
          <a:xfrm>
            <a:off x="1798050" y="1614150"/>
            <a:ext cx="5547900" cy="191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rPr>
              <a:t>Separation of Concerns </a:t>
            </a:r>
            <a:endParaRPr b="1" sz="3000">
              <a:solidFill>
                <a:srgbClr val="434343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rPr>
              <a:t>(frontend do frontend, backend do backend)</a:t>
            </a:r>
            <a:endParaRPr b="1" sz="1800">
              <a:solidFill>
                <a:srgbClr val="43434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 txBox="1"/>
          <p:nvPr/>
        </p:nvSpPr>
        <p:spPr>
          <a:xfrm>
            <a:off x="1798050" y="1614150"/>
            <a:ext cx="5547900" cy="191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rPr>
              <a:t>Fast</a:t>
            </a:r>
            <a:endParaRPr b="1" sz="1800">
              <a:solidFill>
                <a:srgbClr val="43434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[video-to-gif output image]" id="238" name="Shape 238"/>
          <p:cNvPicPr preferRelativeResize="0"/>
          <p:nvPr/>
        </p:nvPicPr>
        <p:blipFill rotWithShape="1">
          <a:blip r:embed="rId3">
            <a:alphaModFix/>
          </a:blip>
          <a:srcRect b="2305" l="0" r="0" t="0"/>
          <a:stretch/>
        </p:blipFill>
        <p:spPr>
          <a:xfrm>
            <a:off x="1714500" y="962025"/>
            <a:ext cx="5715000" cy="3145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9900FF"/>
        </a:solidFill>
      </p:bgPr>
    </p:bg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Vue Devtools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Makes developing on Vue.js even easier than it already is.</a:t>
            </a:r>
            <a:endParaRPr sz="18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Shape 2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3201" y="574400"/>
            <a:ext cx="6937603" cy="3994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Shape 2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6951" y="668687"/>
            <a:ext cx="6610097" cy="3806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[video-to-gif output image]" id="258" name="Shape 258"/>
          <p:cNvPicPr preferRelativeResize="0"/>
          <p:nvPr/>
        </p:nvPicPr>
        <p:blipFill rotWithShape="1">
          <a:blip r:embed="rId3">
            <a:alphaModFix/>
          </a:blip>
          <a:srcRect b="1835" l="0" r="0" t="0"/>
          <a:stretch/>
        </p:blipFill>
        <p:spPr>
          <a:xfrm>
            <a:off x="1714500" y="758775"/>
            <a:ext cx="5715000" cy="3625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/>
          <p:nvPr>
            <p:ph type="title"/>
          </p:nvPr>
        </p:nvSpPr>
        <p:spPr>
          <a:xfrm>
            <a:off x="730000" y="1318650"/>
            <a:ext cx="3300900" cy="5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Galih Pratama</a:t>
            </a:r>
            <a:endParaRPr/>
          </a:p>
        </p:txBody>
      </p:sp>
      <p:sp>
        <p:nvSpPr>
          <p:cNvPr id="101" name="Shape 101"/>
          <p:cNvSpPr txBox="1"/>
          <p:nvPr>
            <p:ph idx="1" type="body"/>
          </p:nvPr>
        </p:nvSpPr>
        <p:spPr>
          <a:xfrm>
            <a:off x="721225" y="1907250"/>
            <a:ext cx="4412700" cy="111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Front-end Developer with 30+ web/apps developed.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Tech-based Edu Content Creator with 100+ videos created, since 2011.</a:t>
            </a:r>
            <a:endParaRPr/>
          </a:p>
        </p:txBody>
      </p:sp>
      <p:pic>
        <p:nvPicPr>
          <p:cNvPr descr="Image result for front end developer gif" id="102" name="Shape 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58550" y="3152000"/>
            <a:ext cx="2960975" cy="186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Shape 10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1300" y="3581050"/>
            <a:ext cx="883550" cy="19605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Shape 104"/>
          <p:cNvSpPr txBox="1"/>
          <p:nvPr/>
        </p:nvSpPr>
        <p:spPr>
          <a:xfrm>
            <a:off x="721225" y="3113050"/>
            <a:ext cx="2380200" cy="3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rPr>
              <a:t>Current Work / Projects</a:t>
            </a:r>
            <a:endParaRPr b="1" sz="1200">
              <a:solidFill>
                <a:schemeClr val="accen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05" name="Shape 10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89400" y="3504850"/>
            <a:ext cx="329838" cy="30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Shape 10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03795" y="3526525"/>
            <a:ext cx="1464480" cy="3051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isplaying LOGO DINOTIX-001 trans.png" id="107" name="Shape 10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030900" y="3581050"/>
            <a:ext cx="820490" cy="19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vue-cli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A simple CLI for scaffolding Vue.js projects.</a:t>
            </a:r>
            <a:endParaRPr sz="18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 txBox="1"/>
          <p:nvPr/>
        </p:nvSpPr>
        <p:spPr>
          <a:xfrm>
            <a:off x="1798050" y="1614150"/>
            <a:ext cx="5547900" cy="191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rPr>
              <a:t>v</a:t>
            </a:r>
            <a:r>
              <a:rPr b="1" lang="en-GB" sz="1800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rPr>
              <a:t>ue init </a:t>
            </a:r>
            <a:r>
              <a:rPr b="1" lang="en-GB" sz="1800">
                <a:solidFill>
                  <a:srgbClr val="FF9900"/>
                </a:solidFill>
                <a:latin typeface="Nunito"/>
                <a:ea typeface="Nunito"/>
                <a:cs typeface="Nunito"/>
                <a:sym typeface="Nunito"/>
              </a:rPr>
              <a:t>&lt;templatename&gt;</a:t>
            </a:r>
            <a:r>
              <a:rPr b="1" lang="en-GB" sz="1800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b="1" lang="en-GB" sz="1800">
                <a:solidFill>
                  <a:srgbClr val="4A86E8"/>
                </a:solidFill>
                <a:latin typeface="Nunito"/>
                <a:ea typeface="Nunito"/>
                <a:cs typeface="Nunito"/>
                <a:sym typeface="Nunito"/>
              </a:rPr>
              <a:t>&lt;projectname&gt;</a:t>
            </a:r>
            <a:endParaRPr b="1" sz="1800">
              <a:solidFill>
                <a:srgbClr val="4A86E8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[video-to-gif output image]" id="273" name="Shape 273"/>
          <p:cNvPicPr preferRelativeResize="0"/>
          <p:nvPr/>
        </p:nvPicPr>
        <p:blipFill rotWithShape="1">
          <a:blip r:embed="rId3">
            <a:alphaModFix/>
          </a:blip>
          <a:srcRect b="2305" l="0" r="0" t="0"/>
          <a:stretch/>
        </p:blipFill>
        <p:spPr>
          <a:xfrm>
            <a:off x="1714500" y="976325"/>
            <a:ext cx="5715000" cy="31172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joy red velvet transparent" id="274" name="Shape 2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441122">
            <a:off x="7924080" y="3487388"/>
            <a:ext cx="2114408" cy="317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You can use it in any way!</a:t>
            </a:r>
            <a:endParaRPr/>
          </a:p>
        </p:txBody>
      </p:sp>
      <p:sp>
        <p:nvSpPr>
          <p:cNvPr id="280" name="Shape 280"/>
          <p:cNvSpPr txBox="1"/>
          <p:nvPr>
            <p:ph idx="1" type="body"/>
          </p:nvPr>
        </p:nvSpPr>
        <p:spPr>
          <a:xfrm>
            <a:off x="729450" y="2078875"/>
            <a:ext cx="7688700" cy="28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-GB" sz="1200"/>
              <a:t>webpack</a:t>
            </a:r>
            <a:br>
              <a:rPr lang="en-GB" sz="1200"/>
            </a:br>
            <a:r>
              <a:rPr lang="en-GB" sz="1200"/>
              <a:t>A full-featured Webpack + vue-loader setup with hot reload, linting, testing &amp; css extraction.</a:t>
            </a:r>
            <a:endParaRPr sz="1200"/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-GB" sz="1200"/>
              <a:t>webpack-simple</a:t>
            </a:r>
            <a:br>
              <a:rPr lang="en-GB" sz="1200"/>
            </a:br>
            <a:r>
              <a:rPr lang="en-GB" sz="1200"/>
              <a:t>A simple Webpack + vue-loader setup for quick prototyping.</a:t>
            </a:r>
            <a:endParaRPr sz="1200"/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-GB" sz="1200"/>
              <a:t>browserify</a:t>
            </a:r>
            <a:br>
              <a:rPr lang="en-GB" sz="1200"/>
            </a:br>
            <a:r>
              <a:rPr lang="en-GB" sz="1200"/>
              <a:t>A full-featured Browserify + vueify setup with hot-reload, linting &amp; unit testing.</a:t>
            </a:r>
            <a:endParaRPr sz="1200"/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-GB" sz="1200"/>
              <a:t>browserify-simple</a:t>
            </a:r>
            <a:br>
              <a:rPr lang="en-GB" sz="1200"/>
            </a:br>
            <a:r>
              <a:rPr lang="en-GB" sz="1200"/>
              <a:t>A simple Browserify + vueify setup for quick prototyping.</a:t>
            </a:r>
            <a:endParaRPr sz="1200"/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-GB" sz="1200"/>
              <a:t>pwa</a:t>
            </a:r>
            <a:br>
              <a:rPr lang="en-GB" sz="1200"/>
            </a:br>
            <a:r>
              <a:rPr lang="en-GB" sz="1200"/>
              <a:t>PWA template for vue-cli based on the webpack template</a:t>
            </a:r>
            <a:endParaRPr sz="1200"/>
          </a:p>
          <a:p>
            <a: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-GB" sz="1200"/>
              <a:t>simple</a:t>
            </a:r>
            <a:br>
              <a:rPr lang="en-GB" sz="1200"/>
            </a:br>
            <a:r>
              <a:rPr lang="en-GB" sz="1200"/>
              <a:t>The simplest possible Vue setup in a single HTML file</a:t>
            </a:r>
            <a:br>
              <a:rPr lang="en-GB" sz="1200"/>
            </a:br>
            <a:br>
              <a:rPr lang="en-GB" sz="1200"/>
            </a:br>
            <a:endParaRPr sz="12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45818E"/>
        </a:solidFill>
      </p:bgPr>
    </p:bg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SEO?</a:t>
            </a:r>
            <a:endParaRPr sz="18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Shape 290"/>
          <p:cNvSpPr txBox="1"/>
          <p:nvPr/>
        </p:nvSpPr>
        <p:spPr>
          <a:xfrm>
            <a:off x="609100" y="2248050"/>
            <a:ext cx="7963500" cy="6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rPr>
              <a:t>Google(bot) can index Single Page Apps</a:t>
            </a:r>
            <a:endParaRPr b="1" sz="3000">
              <a:solidFill>
                <a:srgbClr val="43434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Shape 295"/>
          <p:cNvPicPr preferRelativeResize="0"/>
          <p:nvPr/>
        </p:nvPicPr>
        <p:blipFill>
          <a:blip r:embed="rId3">
            <a:alphaModFix amt="26000"/>
          </a:blip>
          <a:stretch>
            <a:fillRect/>
          </a:stretch>
        </p:blipFill>
        <p:spPr>
          <a:xfrm>
            <a:off x="307638" y="152400"/>
            <a:ext cx="4188371" cy="4838702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Shape 296"/>
          <p:cNvSpPr/>
          <p:nvPr/>
        </p:nvSpPr>
        <p:spPr>
          <a:xfrm>
            <a:off x="552700" y="1950725"/>
            <a:ext cx="3844500" cy="1080900"/>
          </a:xfrm>
          <a:prstGeom prst="rect">
            <a:avLst/>
          </a:prstGeom>
          <a:noFill/>
          <a:ln cap="flat" cmpd="sng" w="9525">
            <a:solidFill>
              <a:srgbClr val="EA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7" name="Shape 2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80150" y="1998887"/>
            <a:ext cx="5884527" cy="11457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Shape 3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3375" y="1100313"/>
            <a:ext cx="7337251" cy="2326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SPA &amp; Googlebot</a:t>
            </a:r>
            <a:endParaRPr/>
          </a:p>
        </p:txBody>
      </p:sp>
      <p:sp>
        <p:nvSpPr>
          <p:cNvPr id="308" name="Shape 30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Googlebot run the Javascript on the page and the Ajax calls are properly executed 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Googlebot waits between 5 to 20 seconds before taking a snapshot of each page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More :</a:t>
            </a:r>
            <a:br>
              <a:rPr lang="en-GB"/>
            </a:br>
            <a:r>
              <a:rPr lang="en-GB" sz="1000"/>
              <a:t>https://medium.com/@l.mugnaini/spa-and-seo-is-googlebot-able-to-render-a-single-page-application-1f74e706ab11</a:t>
            </a:r>
            <a:endParaRPr sz="100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" name="Shape 3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9263" y="866775"/>
            <a:ext cx="5705475" cy="3409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 result for css gif" id="112" name="Shape 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4900" y="920750"/>
            <a:ext cx="4394200" cy="330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Shape 113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Me in a nutshell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6AA84F"/>
        </a:solidFill>
      </p:bgPr>
    </p:bg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Shape 31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Nuxt.js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Vue.js with Steroids and Server-side rendering support</a:t>
            </a:r>
            <a:endParaRPr sz="180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" name="Shape 3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3438" y="152400"/>
            <a:ext cx="6836615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" name="Shape 3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2279" y="564775"/>
            <a:ext cx="11121600" cy="6783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Shape 33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Features</a:t>
            </a:r>
            <a:endParaRPr/>
          </a:p>
        </p:txBody>
      </p:sp>
      <p:sp>
        <p:nvSpPr>
          <p:cNvPr id="334" name="Shape 33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Clr>
                <a:srgbClr val="35495E"/>
              </a:buClr>
              <a:buSzPts val="1200"/>
              <a:buFont typeface="Roboto"/>
              <a:buChar char="○"/>
            </a:pPr>
            <a:r>
              <a:rPr lang="en-GB" sz="1200">
                <a:solidFill>
                  <a:srgbClr val="35495E"/>
                </a:solidFill>
              </a:rPr>
              <a:t>Write Vue Files (</a:t>
            </a:r>
            <a:r>
              <a:rPr lang="en-GB" sz="1000">
                <a:solidFill>
                  <a:srgbClr val="35495E"/>
                </a:solidFill>
              </a:rPr>
              <a:t>*.vue</a:t>
            </a:r>
            <a:r>
              <a:rPr lang="en-GB" sz="1200">
                <a:solidFill>
                  <a:srgbClr val="35495E"/>
                </a:solidFill>
              </a:rPr>
              <a:t>)</a:t>
            </a:r>
            <a:endParaRPr sz="1200">
              <a:solidFill>
                <a:srgbClr val="35495E"/>
              </a:solidFill>
            </a:endParaRPr>
          </a:p>
          <a:p>
            <a:pPr indent="-304800" lvl="0" marL="457200" rtl="0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Clr>
                <a:srgbClr val="35495E"/>
              </a:buClr>
              <a:buSzPts val="1200"/>
              <a:buFont typeface="Nunito"/>
              <a:buChar char="○"/>
            </a:pPr>
            <a:r>
              <a:rPr lang="en-GB" sz="1200">
                <a:solidFill>
                  <a:srgbClr val="35495E"/>
                </a:solidFill>
              </a:rPr>
              <a:t>Automatic Code Splitting</a:t>
            </a:r>
            <a:endParaRPr sz="1200">
              <a:solidFill>
                <a:srgbClr val="35495E"/>
              </a:solidFill>
            </a:endParaRPr>
          </a:p>
          <a:p>
            <a:pPr indent="-304800" lvl="0" marL="457200" rtl="0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Clr>
                <a:srgbClr val="35495E"/>
              </a:buClr>
              <a:buSzPts val="1200"/>
              <a:buFont typeface="Nunito"/>
              <a:buChar char="○"/>
            </a:pPr>
            <a:r>
              <a:rPr lang="en-GB" sz="1200">
                <a:solidFill>
                  <a:srgbClr val="35495E"/>
                </a:solidFill>
              </a:rPr>
              <a:t>Server-Side Rendering</a:t>
            </a:r>
            <a:endParaRPr sz="1200">
              <a:solidFill>
                <a:srgbClr val="35495E"/>
              </a:solidFill>
            </a:endParaRPr>
          </a:p>
          <a:p>
            <a:pPr indent="-304800" lvl="0" marL="457200" rtl="0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Clr>
                <a:srgbClr val="35495E"/>
              </a:buClr>
              <a:buSzPts val="1200"/>
              <a:buFont typeface="Nunito"/>
              <a:buChar char="○"/>
            </a:pPr>
            <a:r>
              <a:rPr lang="en-GB" sz="1200">
                <a:solidFill>
                  <a:srgbClr val="35495E"/>
                </a:solidFill>
              </a:rPr>
              <a:t>Powerful Routing System with Asynchronous Data</a:t>
            </a:r>
            <a:endParaRPr sz="1200">
              <a:solidFill>
                <a:srgbClr val="35495E"/>
              </a:solidFill>
            </a:endParaRPr>
          </a:p>
          <a:p>
            <a:pPr indent="-304800" lvl="0" marL="457200" rtl="0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Clr>
                <a:srgbClr val="35495E"/>
              </a:buClr>
              <a:buSzPts val="1200"/>
              <a:buFont typeface="Nunito"/>
              <a:buChar char="○"/>
            </a:pPr>
            <a:r>
              <a:rPr lang="en-GB" sz="1200">
                <a:solidFill>
                  <a:srgbClr val="35495E"/>
                </a:solidFill>
              </a:rPr>
              <a:t>Static File Serving</a:t>
            </a:r>
            <a:endParaRPr sz="1200">
              <a:solidFill>
                <a:srgbClr val="35495E"/>
              </a:solidFill>
            </a:endParaRPr>
          </a:p>
          <a:p>
            <a:pPr indent="-304800" lvl="0" marL="457200" rtl="0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Clr>
                <a:srgbClr val="35495E"/>
              </a:buClr>
              <a:buSzPts val="1200"/>
              <a:buFont typeface="Nunito"/>
              <a:buChar char="○"/>
            </a:pPr>
            <a:r>
              <a:rPr lang="en-GB" sz="1200">
                <a:solidFill>
                  <a:srgbClr val="35495E"/>
                </a:solidFill>
              </a:rPr>
              <a:t>ES6/ES7 Transpilation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Shape 33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Features</a:t>
            </a:r>
            <a:endParaRPr/>
          </a:p>
        </p:txBody>
      </p:sp>
      <p:sp>
        <p:nvSpPr>
          <p:cNvPr id="340" name="Shape 34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Clr>
                <a:srgbClr val="35495E"/>
              </a:buClr>
              <a:buSzPts val="1200"/>
              <a:buFont typeface="Nunito"/>
              <a:buChar char="○"/>
            </a:pPr>
            <a:r>
              <a:rPr lang="en-GB" sz="1200">
                <a:solidFill>
                  <a:srgbClr val="35495E"/>
                </a:solidFill>
              </a:rPr>
              <a:t>Bundling and minifying of your JS &amp; CSS</a:t>
            </a:r>
            <a:endParaRPr sz="1200">
              <a:solidFill>
                <a:srgbClr val="35495E"/>
              </a:solidFill>
            </a:endParaRPr>
          </a:p>
          <a:p>
            <a:pPr indent="-304800" lvl="0" marL="457200" rtl="0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Clr>
                <a:srgbClr val="35495E"/>
              </a:buClr>
              <a:buSzPts val="1200"/>
              <a:buFont typeface="Roboto"/>
              <a:buChar char="○"/>
            </a:pPr>
            <a:r>
              <a:rPr lang="en-GB" sz="1200">
                <a:solidFill>
                  <a:srgbClr val="35495E"/>
                </a:solidFill>
              </a:rPr>
              <a:t>Managing </a:t>
            </a:r>
            <a:r>
              <a:rPr lang="en-GB" sz="1000">
                <a:solidFill>
                  <a:srgbClr val="35495E"/>
                </a:solidFill>
              </a:rPr>
              <a:t>&lt;head&gt;</a:t>
            </a:r>
            <a:r>
              <a:rPr lang="en-GB" sz="1200">
                <a:solidFill>
                  <a:srgbClr val="35495E"/>
                </a:solidFill>
              </a:rPr>
              <a:t> element (</a:t>
            </a:r>
            <a:r>
              <a:rPr lang="en-GB" sz="1000">
                <a:solidFill>
                  <a:srgbClr val="35495E"/>
                </a:solidFill>
              </a:rPr>
              <a:t>&lt;title&gt;</a:t>
            </a:r>
            <a:r>
              <a:rPr lang="en-GB" sz="1200">
                <a:solidFill>
                  <a:srgbClr val="35495E"/>
                </a:solidFill>
              </a:rPr>
              <a:t>, </a:t>
            </a:r>
            <a:r>
              <a:rPr lang="en-GB" sz="1000">
                <a:solidFill>
                  <a:srgbClr val="35495E"/>
                </a:solidFill>
              </a:rPr>
              <a:t>&lt;meta&gt;</a:t>
            </a:r>
            <a:r>
              <a:rPr lang="en-GB" sz="1200">
                <a:solidFill>
                  <a:srgbClr val="35495E"/>
                </a:solidFill>
              </a:rPr>
              <a:t>, etc.)</a:t>
            </a:r>
            <a:endParaRPr sz="1200">
              <a:solidFill>
                <a:srgbClr val="35495E"/>
              </a:solidFill>
            </a:endParaRPr>
          </a:p>
          <a:p>
            <a:pPr indent="-304800" lvl="0" marL="457200" rtl="0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Clr>
                <a:srgbClr val="35495E"/>
              </a:buClr>
              <a:buSzPts val="1200"/>
              <a:buFont typeface="Nunito"/>
              <a:buChar char="○"/>
            </a:pPr>
            <a:r>
              <a:rPr lang="en-GB" sz="1200">
                <a:solidFill>
                  <a:srgbClr val="35495E"/>
                </a:solidFill>
              </a:rPr>
              <a:t>Hot module replacement in Development</a:t>
            </a:r>
            <a:endParaRPr sz="1200">
              <a:solidFill>
                <a:srgbClr val="35495E"/>
              </a:solidFill>
            </a:endParaRPr>
          </a:p>
          <a:p>
            <a:pPr indent="-304800" lvl="0" marL="457200" rtl="0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Clr>
                <a:srgbClr val="35495E"/>
              </a:buClr>
              <a:buSzPts val="1200"/>
              <a:buFont typeface="Nunito"/>
              <a:buChar char="○"/>
            </a:pPr>
            <a:r>
              <a:rPr lang="en-GB" sz="1200">
                <a:solidFill>
                  <a:srgbClr val="35495E"/>
                </a:solidFill>
              </a:rPr>
              <a:t>Pre-processor: Sass, Less, Stylus, etc.</a:t>
            </a:r>
            <a:endParaRPr sz="1200">
              <a:solidFill>
                <a:srgbClr val="35495E"/>
              </a:solidFill>
            </a:endParaRPr>
          </a:p>
          <a:p>
            <a:pPr indent="-304800" lvl="0" marL="457200" rtl="0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Clr>
                <a:srgbClr val="35495E"/>
              </a:buClr>
              <a:buSzPts val="1200"/>
              <a:buFont typeface="Nunito"/>
              <a:buChar char="○"/>
            </a:pPr>
            <a:r>
              <a:rPr lang="en-GB" sz="1200">
                <a:solidFill>
                  <a:srgbClr val="35495E"/>
                </a:solidFill>
              </a:rPr>
              <a:t>HTTP/2 push headers ready</a:t>
            </a:r>
            <a:endParaRPr sz="1200">
              <a:solidFill>
                <a:srgbClr val="35495E"/>
              </a:solidFill>
            </a:endParaRPr>
          </a:p>
          <a:p>
            <a:pPr indent="-304800" lvl="0" marL="457200" rtl="0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Clr>
                <a:srgbClr val="35495E"/>
              </a:buClr>
              <a:buSzPts val="1200"/>
              <a:buFont typeface="Nunito"/>
              <a:buChar char="○"/>
            </a:pPr>
            <a:r>
              <a:rPr lang="en-GB" sz="1200">
                <a:solidFill>
                  <a:srgbClr val="35495E"/>
                </a:solidFill>
              </a:rPr>
              <a:t>Extending with Modular architecture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3C78D8"/>
        </a:solidFill>
      </p:bgPr>
    </p:bg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Shape 345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Vuetify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Beautify your Vue.JS application with Material Design</a:t>
            </a:r>
            <a:endParaRPr sz="180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1155CC"/>
        </a:solidFill>
      </p:bgPr>
    </p:bg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0" name="Shape 3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0113" y="898011"/>
            <a:ext cx="7483778" cy="3347473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Shape 355"/>
          <p:cNvSpPr txBox="1"/>
          <p:nvPr/>
        </p:nvSpPr>
        <p:spPr>
          <a:xfrm>
            <a:off x="609100" y="2248050"/>
            <a:ext cx="7963500" cy="6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rPr>
              <a:t>Follow Material Design Guidelines</a:t>
            </a:r>
            <a:endParaRPr b="1" sz="3000">
              <a:solidFill>
                <a:srgbClr val="43434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Shape 360"/>
          <p:cNvSpPr txBox="1"/>
          <p:nvPr/>
        </p:nvSpPr>
        <p:spPr>
          <a:xfrm>
            <a:off x="609100" y="2248050"/>
            <a:ext cx="7963500" cy="6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rPr>
              <a:t>Follow Material Design Guidelines</a:t>
            </a:r>
            <a:endParaRPr b="1" sz="3000">
              <a:solidFill>
                <a:srgbClr val="43434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Shape 365"/>
          <p:cNvSpPr txBox="1"/>
          <p:nvPr/>
        </p:nvSpPr>
        <p:spPr>
          <a:xfrm>
            <a:off x="609100" y="2248050"/>
            <a:ext cx="7963500" cy="6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rPr>
              <a:t>You can build apps fast</a:t>
            </a:r>
            <a:endParaRPr b="1" sz="3000">
              <a:solidFill>
                <a:srgbClr val="43434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9900FF"/>
        </a:solid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Current State of Javascript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0" name="Shape 3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2525" y="369900"/>
            <a:ext cx="5135752" cy="4403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5" name="Shape 3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075" y="1406275"/>
            <a:ext cx="4067804" cy="2483353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Shape 3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90675" y="1406275"/>
            <a:ext cx="4065534" cy="24833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Shape 381"/>
          <p:cNvSpPr txBox="1"/>
          <p:nvPr/>
        </p:nvSpPr>
        <p:spPr>
          <a:xfrm>
            <a:off x="609100" y="2248050"/>
            <a:ext cx="7963500" cy="6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rPr>
              <a:t>Theme Generator</a:t>
            </a:r>
            <a:endParaRPr b="1" sz="3000">
              <a:solidFill>
                <a:srgbClr val="43434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6" name="Shape 3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0688" y="513588"/>
            <a:ext cx="6742624" cy="41163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Shape 391"/>
          <p:cNvSpPr txBox="1"/>
          <p:nvPr/>
        </p:nvSpPr>
        <p:spPr>
          <a:xfrm>
            <a:off x="609100" y="2248050"/>
            <a:ext cx="7963500" cy="6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rPr>
              <a:t>Conclusion</a:t>
            </a:r>
            <a:endParaRPr b="1" sz="3000">
              <a:solidFill>
                <a:srgbClr val="43434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Shape 396"/>
          <p:cNvSpPr txBox="1"/>
          <p:nvPr>
            <p:ph idx="4294967295" type="body"/>
          </p:nvPr>
        </p:nvSpPr>
        <p:spPr>
          <a:xfrm>
            <a:off x="729450" y="1940100"/>
            <a:ext cx="7688700" cy="23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Building javascript apps is somewhat </a:t>
            </a:r>
            <a:r>
              <a:rPr b="1" lang="en-GB"/>
              <a:t>confusing</a:t>
            </a:r>
            <a:endParaRPr b="1"/>
          </a:p>
          <a:p>
            <a:pPr indent="-31115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Vue.JS make it </a:t>
            </a:r>
            <a:r>
              <a:rPr b="1" lang="en-GB"/>
              <a:t>easier</a:t>
            </a:r>
            <a:r>
              <a:rPr lang="en-GB"/>
              <a:t> without sacrificing scalability.</a:t>
            </a:r>
            <a:endParaRPr/>
          </a:p>
          <a:p>
            <a:pPr indent="-31115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Official project generator using </a:t>
            </a:r>
            <a:r>
              <a:rPr b="1" lang="en-GB"/>
              <a:t>vue-cli</a:t>
            </a:r>
            <a:endParaRPr b="1"/>
          </a:p>
          <a:p>
            <a:pPr indent="-31115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Ready to use </a:t>
            </a:r>
            <a:r>
              <a:rPr b="1" lang="en-GB"/>
              <a:t>devtools</a:t>
            </a:r>
            <a:r>
              <a:rPr lang="en-GB"/>
              <a:t> with zero configuration</a:t>
            </a:r>
            <a:endParaRPr/>
          </a:p>
          <a:p>
            <a:pPr indent="-31115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b="1" lang="en-GB"/>
              <a:t>SEO</a:t>
            </a:r>
            <a:r>
              <a:rPr lang="en-GB"/>
              <a:t> is safe (like Google said)</a:t>
            </a:r>
            <a:endParaRPr/>
          </a:p>
          <a:p>
            <a:pPr indent="-31115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b="1" lang="en-GB"/>
              <a:t>Nuxt.js</a:t>
            </a:r>
            <a:r>
              <a:rPr lang="en-GB"/>
              <a:t> is one of framework that can use server-side rendering capabilities</a:t>
            </a:r>
            <a:endParaRPr/>
          </a:p>
          <a:p>
            <a:pPr indent="-31115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Want to use material design? Use </a:t>
            </a:r>
            <a:r>
              <a:rPr b="1" lang="en-GB"/>
              <a:t>Vuetify</a:t>
            </a:r>
            <a:endParaRPr b="1"/>
          </a:p>
          <a:p>
            <a:pPr indent="0" lvl="0" marL="0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/>
          </a:p>
        </p:txBody>
      </p:sp>
      <p:sp>
        <p:nvSpPr>
          <p:cNvPr id="397" name="Shape 397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Conclusion</a:t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Shape 402"/>
          <p:cNvSpPr txBox="1"/>
          <p:nvPr/>
        </p:nvSpPr>
        <p:spPr>
          <a:xfrm>
            <a:off x="609100" y="2248050"/>
            <a:ext cx="7963500" cy="6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rPr>
              <a:t>Thank….</a:t>
            </a:r>
            <a:endParaRPr b="1" sz="3000">
              <a:solidFill>
                <a:srgbClr val="43434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Shape 407"/>
          <p:cNvSpPr txBox="1"/>
          <p:nvPr/>
        </p:nvSpPr>
        <p:spPr>
          <a:xfrm>
            <a:off x="609100" y="2248050"/>
            <a:ext cx="7963500" cy="6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rPr>
              <a:t>… one more thing</a:t>
            </a:r>
            <a:endParaRPr b="1" sz="3000">
              <a:solidFill>
                <a:srgbClr val="43434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Shape 412"/>
          <p:cNvSpPr txBox="1"/>
          <p:nvPr/>
        </p:nvSpPr>
        <p:spPr>
          <a:xfrm>
            <a:off x="730475" y="2248050"/>
            <a:ext cx="7842300" cy="6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rPr>
              <a:t>You can learn that if you </a:t>
            </a:r>
            <a:r>
              <a:rPr b="1" lang="en-GB" sz="2400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rPr>
              <a:t>join</a:t>
            </a:r>
            <a:r>
              <a:rPr lang="en-GB" sz="2400">
                <a:solidFill>
                  <a:srgbClr val="FF0000"/>
                </a:solidFill>
                <a:latin typeface="Nunito"/>
                <a:ea typeface="Nunito"/>
                <a:cs typeface="Nunito"/>
                <a:sym typeface="Nunito"/>
              </a:rPr>
              <a:t> Developer Student Clubs</a:t>
            </a:r>
            <a:endParaRPr sz="2400">
              <a:solidFill>
                <a:srgbClr val="FF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Shape 417"/>
          <p:cNvSpPr txBox="1"/>
          <p:nvPr/>
        </p:nvSpPr>
        <p:spPr>
          <a:xfrm>
            <a:off x="590250" y="1792617"/>
            <a:ext cx="7963500" cy="6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rPr>
              <a:t>Thank you!</a:t>
            </a:r>
            <a:endParaRPr b="1" sz="3000">
              <a:solidFill>
                <a:srgbClr val="43434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418" name="Shape 4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8276" y="3630647"/>
            <a:ext cx="411100" cy="411100"/>
          </a:xfrm>
          <a:prstGeom prst="rect">
            <a:avLst/>
          </a:prstGeom>
          <a:noFill/>
          <a:ln>
            <a:noFill/>
          </a:ln>
        </p:spPr>
      </p:pic>
      <p:sp>
        <p:nvSpPr>
          <p:cNvPr id="419" name="Shape 419"/>
          <p:cNvSpPr txBox="1"/>
          <p:nvPr/>
        </p:nvSpPr>
        <p:spPr>
          <a:xfrm>
            <a:off x="1329375" y="3587712"/>
            <a:ext cx="1578600" cy="5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Nunito"/>
                <a:ea typeface="Nunito"/>
                <a:cs typeface="Nunito"/>
                <a:sym typeface="Nunito"/>
              </a:rPr>
              <a:t>galpratama</a:t>
            </a:r>
            <a:endParaRPr sz="18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20" name="Shape 420"/>
          <p:cNvSpPr txBox="1"/>
          <p:nvPr/>
        </p:nvSpPr>
        <p:spPr>
          <a:xfrm>
            <a:off x="3641900" y="3559958"/>
            <a:ext cx="1578600" cy="5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Nunito"/>
                <a:ea typeface="Nunito"/>
                <a:cs typeface="Nunito"/>
                <a:sym typeface="Nunito"/>
              </a:rPr>
              <a:t>pratama.galih</a:t>
            </a:r>
            <a:endParaRPr sz="180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421" name="Shape 4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38923" y="3612838"/>
            <a:ext cx="411100" cy="411100"/>
          </a:xfrm>
          <a:prstGeom prst="rect">
            <a:avLst/>
          </a:prstGeom>
          <a:noFill/>
          <a:ln>
            <a:noFill/>
          </a:ln>
        </p:spPr>
      </p:pic>
      <p:sp>
        <p:nvSpPr>
          <p:cNvPr id="422" name="Shape 422"/>
          <p:cNvSpPr txBox="1"/>
          <p:nvPr/>
        </p:nvSpPr>
        <p:spPr>
          <a:xfrm>
            <a:off x="6115617" y="3560237"/>
            <a:ext cx="2435100" cy="5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Nunito"/>
                <a:ea typeface="Nunito"/>
                <a:cs typeface="Nunito"/>
                <a:sym typeface="Nunito"/>
              </a:rPr>
              <a:t>hi@galihpratama.net</a:t>
            </a:r>
            <a:endParaRPr sz="180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423" name="Shape 4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83550" y="3603572"/>
            <a:ext cx="411100" cy="41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Shape 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9362" y="518850"/>
            <a:ext cx="5525275" cy="3759875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Shape 124"/>
          <p:cNvSpPr/>
          <p:nvPr/>
        </p:nvSpPr>
        <p:spPr>
          <a:xfrm>
            <a:off x="4820519" y="1453457"/>
            <a:ext cx="465900" cy="27687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Shape 125"/>
          <p:cNvSpPr txBox="1"/>
          <p:nvPr/>
        </p:nvSpPr>
        <p:spPr>
          <a:xfrm>
            <a:off x="2143125" y="4444175"/>
            <a:ext cx="4835100" cy="3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rPr>
              <a:t>stateofjs.com/2017/front-end/results</a:t>
            </a:r>
            <a:endParaRPr sz="1200">
              <a:solidFill>
                <a:srgbClr val="999999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Shape 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51788"/>
            <a:ext cx="8839204" cy="2239927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Shape 131"/>
          <p:cNvSpPr txBox="1"/>
          <p:nvPr/>
        </p:nvSpPr>
        <p:spPr>
          <a:xfrm>
            <a:off x="2143125" y="4444175"/>
            <a:ext cx="4835100" cy="3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rPr>
              <a:t>stateofjs.com/2017/opinions</a:t>
            </a:r>
            <a:endParaRPr sz="1200">
              <a:solidFill>
                <a:srgbClr val="999999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32" name="Shape 132"/>
          <p:cNvSpPr/>
          <p:nvPr/>
        </p:nvSpPr>
        <p:spPr>
          <a:xfrm>
            <a:off x="3880175" y="1932575"/>
            <a:ext cx="4572000" cy="15339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Shape 1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8538" y="831938"/>
            <a:ext cx="4846926" cy="3479626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Shape 138"/>
          <p:cNvSpPr txBox="1"/>
          <p:nvPr/>
        </p:nvSpPr>
        <p:spPr>
          <a:xfrm>
            <a:off x="2143125" y="4444175"/>
            <a:ext cx="4835100" cy="3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rPr>
              <a:t>stateofdev.com/c/frontend</a:t>
            </a:r>
            <a:endParaRPr sz="1200">
              <a:solidFill>
                <a:srgbClr val="999999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9900FF"/>
        </a:solid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is “Modern Front-end Development” means?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